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0"/>
  </p:notesMasterIdLst>
  <p:sldIdLst>
    <p:sldId id="301" r:id="rId2"/>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86" r:id="rId33"/>
    <p:sldId id="287" r:id="rId34"/>
    <p:sldId id="288" r:id="rId35"/>
    <p:sldId id="289" r:id="rId36"/>
    <p:sldId id="290" r:id="rId37"/>
    <p:sldId id="291" r:id="rId38"/>
    <p:sldId id="292" r:id="rId39"/>
    <p:sldId id="293" r:id="rId40"/>
    <p:sldId id="294" r:id="rId41"/>
    <p:sldId id="295" r:id="rId42"/>
    <p:sldId id="296" r:id="rId43"/>
    <p:sldId id="297" r:id="rId44"/>
    <p:sldId id="298" r:id="rId45"/>
    <p:sldId id="299" r:id="rId46"/>
    <p:sldId id="300" r:id="rId47"/>
    <p:sldId id="302" r:id="rId48"/>
    <p:sldId id="303" r:id="rId4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2" d="100"/>
          <a:sy n="82" d="100"/>
        </p:scale>
        <p:origin x="-402" y="-90"/>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DABC6A5-B651-4405-BBD4-29BC2A35FC8E}" type="datetimeFigureOut">
              <a:rPr lang="en-US" smtClean="0"/>
              <a:pPr/>
              <a:t>11/12/2014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62A6C89-5AF6-45CF-9DC5-8C0BFAF89F6B}" type="slidenum">
              <a:rPr lang="en-US" smtClean="0"/>
              <a:pPr/>
              <a:t>‹#›</a:t>
            </a:fld>
            <a:endParaRPr lang="en-US"/>
          </a:p>
        </p:txBody>
      </p:sp>
    </p:spTree>
    <p:extLst>
      <p:ext uri="{BB962C8B-B14F-4D97-AF65-F5344CB8AC3E}">
        <p14:creationId xmlns:p14="http://schemas.microsoft.com/office/powerpoint/2010/main" xmlns="" val="2269381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62A6C89-5AF6-45CF-9DC5-8C0BFAF89F6B}" type="slidenum">
              <a:rPr lang="en-US" smtClean="0"/>
              <a:pPr/>
              <a:t>2</a:t>
            </a:fld>
            <a:endParaRPr lang="en-US"/>
          </a:p>
        </p:txBody>
      </p:sp>
    </p:spTree>
    <p:extLst>
      <p:ext uri="{BB962C8B-B14F-4D97-AF65-F5344CB8AC3E}">
        <p14:creationId xmlns:p14="http://schemas.microsoft.com/office/powerpoint/2010/main" xmlns="" val="35108789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76655" y="428017"/>
            <a:ext cx="8229600" cy="5749047"/>
          </a:xfrm>
          <a:prstGeom prst="rect">
            <a:avLst/>
          </a:prstGeom>
        </p:spPr>
        <p:txBody>
          <a:bodyPr>
            <a:normAutofit/>
          </a:bodyPr>
          <a:lstStyle>
            <a:lvl1pPr marL="0" indent="0" algn="l">
              <a:lnSpc>
                <a:spcPct val="150000"/>
              </a:lnSpc>
              <a:buNone/>
              <a:defRPr sz="4400">
                <a:latin typeface="Comic Sans MS" panose="030F0702030302020204" pitchFamily="66"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endParaRPr lang="en-US" dirty="0"/>
          </a:p>
        </p:txBody>
      </p:sp>
      <p:sp>
        <p:nvSpPr>
          <p:cNvPr id="4" name="Date Placeholder 3"/>
          <p:cNvSpPr>
            <a:spLocks noGrp="1"/>
          </p:cNvSpPr>
          <p:nvPr>
            <p:ph type="dt" sz="half" idx="10"/>
          </p:nvPr>
        </p:nvSpPr>
        <p:spPr/>
        <p:txBody>
          <a:bodyPr/>
          <a:lstStyle>
            <a:lvl1pPr>
              <a:defRPr>
                <a:solidFill>
                  <a:schemeClr val="tx1"/>
                </a:solidFill>
              </a:defRPr>
            </a:lvl1pPr>
          </a:lstStyle>
          <a:p>
            <a:r>
              <a:rPr lang="en-US" smtClean="0"/>
              <a:t>October 2014</a:t>
            </a:r>
            <a:endParaRPr lang="en-US" dirty="0"/>
          </a:p>
        </p:txBody>
      </p:sp>
      <p:sp>
        <p:nvSpPr>
          <p:cNvPr id="5" name="Footer Placeholder 4"/>
          <p:cNvSpPr>
            <a:spLocks noGrp="1"/>
          </p:cNvSpPr>
          <p:nvPr>
            <p:ph type="ftr" sz="quarter" idx="11"/>
          </p:nvPr>
        </p:nvSpPr>
        <p:spPr>
          <a:xfrm>
            <a:off x="2999767" y="6356351"/>
            <a:ext cx="3086100" cy="365125"/>
          </a:xfrm>
        </p:spPr>
        <p:txBody>
          <a:bodyPr/>
          <a:lstStyle>
            <a:lvl1pPr>
              <a:defRPr>
                <a:solidFill>
                  <a:schemeClr val="tx1"/>
                </a:solidFill>
              </a:defRPr>
            </a:lvl1pPr>
          </a:lstStyle>
          <a:p>
            <a:r>
              <a:rPr lang="en-US" smtClean="0"/>
              <a:t>SECOND GRADE SOCIAL STUDIES</a:t>
            </a:r>
            <a:endParaRPr lang="en-US" dirty="0"/>
          </a:p>
        </p:txBody>
      </p:sp>
    </p:spTree>
    <p:extLst>
      <p:ext uri="{BB962C8B-B14F-4D97-AF65-F5344CB8AC3E}">
        <p14:creationId xmlns:p14="http://schemas.microsoft.com/office/powerpoint/2010/main" xmlns="" val="397177725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ntent Standar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76655" y="428017"/>
            <a:ext cx="8229600" cy="5749047"/>
          </a:xfrm>
          <a:prstGeom prst="rect">
            <a:avLst/>
          </a:prstGeom>
        </p:spPr>
        <p:txBody>
          <a:bodyPr>
            <a:normAutofit/>
          </a:bodyPr>
          <a:lstStyle>
            <a:lvl1pPr marL="0" indent="0" algn="l">
              <a:lnSpc>
                <a:spcPct val="150000"/>
              </a:lnSpc>
              <a:buNone/>
              <a:defRPr sz="4400">
                <a:latin typeface="Comic Sans MS" panose="030F0702030302020204" pitchFamily="66"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endParaRPr lang="en-US" dirty="0"/>
          </a:p>
        </p:txBody>
      </p:sp>
      <p:sp>
        <p:nvSpPr>
          <p:cNvPr id="4" name="Date Placeholder 3"/>
          <p:cNvSpPr>
            <a:spLocks noGrp="1"/>
          </p:cNvSpPr>
          <p:nvPr>
            <p:ph type="dt" sz="half" idx="10"/>
          </p:nvPr>
        </p:nvSpPr>
        <p:spPr/>
        <p:txBody>
          <a:bodyPr/>
          <a:lstStyle>
            <a:lvl1pPr>
              <a:defRPr>
                <a:solidFill>
                  <a:schemeClr val="tx1"/>
                </a:solidFill>
              </a:defRPr>
            </a:lvl1pPr>
          </a:lstStyle>
          <a:p>
            <a:r>
              <a:rPr lang="en-US" smtClean="0"/>
              <a:t>October 2014</a:t>
            </a:r>
            <a:endParaRPr lang="en-US" dirty="0"/>
          </a:p>
        </p:txBody>
      </p:sp>
      <p:sp>
        <p:nvSpPr>
          <p:cNvPr id="5" name="Footer Placeholder 4"/>
          <p:cNvSpPr>
            <a:spLocks noGrp="1"/>
          </p:cNvSpPr>
          <p:nvPr>
            <p:ph type="ftr" sz="quarter" idx="11"/>
          </p:nvPr>
        </p:nvSpPr>
        <p:spPr>
          <a:xfrm>
            <a:off x="2999767" y="6356351"/>
            <a:ext cx="3086100" cy="365125"/>
          </a:xfrm>
        </p:spPr>
        <p:txBody>
          <a:bodyPr/>
          <a:lstStyle>
            <a:lvl1pPr>
              <a:defRPr>
                <a:solidFill>
                  <a:schemeClr val="tx1"/>
                </a:solidFill>
              </a:defRPr>
            </a:lvl1pPr>
          </a:lstStyle>
          <a:p>
            <a:r>
              <a:rPr lang="en-US" smtClean="0"/>
              <a:t>SECOND GRADE SOCIAL STUDIES</a:t>
            </a:r>
            <a:endParaRPr lang="en-US" dirty="0"/>
          </a:p>
        </p:txBody>
      </p:sp>
    </p:spTree>
    <p:extLst>
      <p:ext uri="{BB962C8B-B14F-4D97-AF65-F5344CB8AC3E}">
        <p14:creationId xmlns:p14="http://schemas.microsoft.com/office/powerpoint/2010/main" xmlns="" val="1629883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ocess Skill">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76655" y="428017"/>
            <a:ext cx="8229600" cy="5749047"/>
          </a:xfrm>
          <a:prstGeom prst="rect">
            <a:avLst/>
          </a:prstGeom>
        </p:spPr>
        <p:txBody>
          <a:bodyPr>
            <a:normAutofit/>
          </a:bodyPr>
          <a:lstStyle>
            <a:lvl1pPr marL="0" indent="0" algn="l">
              <a:lnSpc>
                <a:spcPct val="150000"/>
              </a:lnSpc>
              <a:buNone/>
              <a:defRPr sz="4400">
                <a:latin typeface="Comic Sans MS" panose="030F0702030302020204" pitchFamily="66"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endParaRPr lang="en-US" dirty="0"/>
          </a:p>
        </p:txBody>
      </p:sp>
      <p:sp>
        <p:nvSpPr>
          <p:cNvPr id="4" name="Date Placeholder 3"/>
          <p:cNvSpPr>
            <a:spLocks noGrp="1"/>
          </p:cNvSpPr>
          <p:nvPr>
            <p:ph type="dt" sz="half" idx="10"/>
          </p:nvPr>
        </p:nvSpPr>
        <p:spPr/>
        <p:txBody>
          <a:bodyPr/>
          <a:lstStyle>
            <a:lvl1pPr>
              <a:defRPr>
                <a:solidFill>
                  <a:schemeClr val="tx1"/>
                </a:solidFill>
              </a:defRPr>
            </a:lvl1pPr>
          </a:lstStyle>
          <a:p>
            <a:r>
              <a:rPr lang="en-US" smtClean="0"/>
              <a:t>October 2014</a:t>
            </a:r>
            <a:endParaRPr lang="en-US" dirty="0"/>
          </a:p>
        </p:txBody>
      </p:sp>
      <p:sp>
        <p:nvSpPr>
          <p:cNvPr id="5" name="Footer Placeholder 4"/>
          <p:cNvSpPr>
            <a:spLocks noGrp="1"/>
          </p:cNvSpPr>
          <p:nvPr>
            <p:ph type="ftr" sz="quarter" idx="11"/>
          </p:nvPr>
        </p:nvSpPr>
        <p:spPr>
          <a:xfrm>
            <a:off x="2999767" y="6356351"/>
            <a:ext cx="3086100" cy="365125"/>
          </a:xfrm>
        </p:spPr>
        <p:txBody>
          <a:bodyPr/>
          <a:lstStyle>
            <a:lvl1pPr>
              <a:defRPr>
                <a:solidFill>
                  <a:schemeClr val="tx1"/>
                </a:solidFill>
              </a:defRPr>
            </a:lvl1pPr>
          </a:lstStyle>
          <a:p>
            <a:r>
              <a:rPr lang="en-US" smtClean="0"/>
              <a:t>SECOND GRADE SOCIAL STUDIES</a:t>
            </a:r>
            <a:endParaRPr lang="en-US" dirty="0"/>
          </a:p>
        </p:txBody>
      </p:sp>
      <p:sp>
        <p:nvSpPr>
          <p:cNvPr id="6" name="Date Placeholder 3"/>
          <p:cNvSpPr txBox="1">
            <a:spLocks/>
          </p:cNvSpPr>
          <p:nvPr userDrawn="1"/>
        </p:nvSpPr>
        <p:spPr>
          <a:xfrm>
            <a:off x="6648855" y="6356351"/>
            <a:ext cx="2057400" cy="365125"/>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dirty="0" smtClean="0"/>
              <a:t>Process Skill</a:t>
            </a:r>
            <a:endParaRPr lang="en-US" dirty="0"/>
          </a:p>
        </p:txBody>
      </p:sp>
    </p:spTree>
    <p:extLst>
      <p:ext uri="{BB962C8B-B14F-4D97-AF65-F5344CB8AC3E}">
        <p14:creationId xmlns:p14="http://schemas.microsoft.com/office/powerpoint/2010/main" xmlns="" val="145905481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October 2014</a:t>
            </a:r>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SECOND GRADE SOCIAL STUDIES</a:t>
            </a:r>
            <a:endParaRPr lang="en-US" dirty="0"/>
          </a:p>
        </p:txBody>
      </p:sp>
      <p:sp>
        <p:nvSpPr>
          <p:cNvPr id="7" name="Subtitle 2"/>
          <p:cNvSpPr txBox="1">
            <a:spLocks/>
          </p:cNvSpPr>
          <p:nvPr userDrawn="1"/>
        </p:nvSpPr>
        <p:spPr>
          <a:xfrm>
            <a:off x="476655" y="428017"/>
            <a:ext cx="8229600" cy="5749047"/>
          </a:xfrm>
          <a:prstGeom prst="rect">
            <a:avLst/>
          </a:prstGeom>
        </p:spPr>
        <p:txBody>
          <a:bodyPr>
            <a:normAutofit/>
          </a:bodyPr>
          <a:lstStyle>
            <a:lvl1pPr marL="0" indent="0" algn="l" defTabSz="914400" rtl="0" eaLnBrk="1" latinLnBrk="0" hangingPunct="1">
              <a:lnSpc>
                <a:spcPct val="90000"/>
              </a:lnSpc>
              <a:spcBef>
                <a:spcPts val="1000"/>
              </a:spcBef>
              <a:buFont typeface="Arial" panose="020B0604020202020204" pitchFamily="34" charset="0"/>
              <a:buNone/>
              <a:defRPr sz="3600" kern="1200">
                <a:solidFill>
                  <a:schemeClr val="tx1"/>
                </a:solidFill>
                <a:latin typeface="Comic Sans MS" panose="030F0702030302020204" pitchFamily="66" charset="0"/>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endParaRPr lang="en-US" dirty="0"/>
          </a:p>
        </p:txBody>
      </p:sp>
    </p:spTree>
    <p:extLst>
      <p:ext uri="{BB962C8B-B14F-4D97-AF65-F5344CB8AC3E}">
        <p14:creationId xmlns:p14="http://schemas.microsoft.com/office/powerpoint/2010/main" xmlns="" val="148053184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Lst>
  <p:timing>
    <p:tnLst>
      <p:par>
        <p:cTn id="1" dur="indefinite" restart="never" nodeType="tmRoot"/>
      </p:par>
    </p:tnLst>
  </p:timing>
  <p:hf sldNum="0"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smtClean="0"/>
              <a:t>Explain the significance of various community, state, and national celebrations such as Veterans Day, Memorial Day, Independence Day, and Thanksgiving [2.1A]</a:t>
            </a: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 GRADE SOCIAL STUDIES</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explain how people and events have influenced local community history.[2.4C]</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 GRADE SOCIAL STUDIES</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smtClean="0"/>
              <a:t>interpret information on maps and globes using basic map elements such as title, orientation (north, south, east, west), and legend / map keys.[2.5A]</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 GRADE SOCIAL STUDIES</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create maps to show places and routes within the home, school, and community.[2.5B]</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 GRADE SOCIAL STUDIES</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identify major landforms and bodies of water, including each of the continents and each of the oceans, on maps and globes.[2.6A]</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 GRADE SOCIAL STUDIES</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smtClean="0"/>
              <a:t>locate places of significance, including the local community, Texas, the state capital, the U.S. capital, major cities in Texas, the coast of Texas, Canada, Mexico, and the United States on maps and globes.[2.6B]</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 GRADE SOCIAL STUDIES</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examine information from various sources about places and regions.[2.6C]</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 GRADE SOCIAL STUDIES</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describe how weather patterns and seasonal patterns affect activities and settlement patterns.[2.7A]</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 GRADE SOCIAL STUDIES</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describe how natural resources and natural hazards affect activities and settlement patterns.[2.7B]</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 GRADE SOCIAL STUDIES</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explain how people depend on the physical environment and natural resources to meet basic needs.[2.7C]</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 GRADE SOCIAL STUDIES</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smtClean="0"/>
              <a:t>identify the characteristics of different communities, including urban, suburban, and rural, and how they affect activities and settlement patterns.[2.7D]</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 GRADE SOCIAL STUDIES</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smtClean="0"/>
              <a:t>identify and explain the significance of various community, state, and national landmarks such as monuments and government buildings.[2.1B]</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 GRADE SOCIAL STUDIES</a:t>
            </a:r>
            <a:endParaRPr lang="en-US" dirty="0"/>
          </a:p>
        </p:txBody>
      </p:sp>
    </p:spTree>
    <p:extLst>
      <p:ext uri="{BB962C8B-B14F-4D97-AF65-F5344CB8AC3E}">
        <p14:creationId xmlns:p14="http://schemas.microsoft.com/office/powerpoint/2010/main" xmlns="" val="189195043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smtClean="0"/>
              <a:t>identify ways in which people have modified the physical environment such as building roads, clearing land for urban development and agricultural use, and drilling for oil.[2.8A]</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 GRADE SOCIAL STUDIES</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smtClean="0"/>
              <a:t>identify positive and negative consequences of human modification of the physical environment such as the use of irrigation to improve crop yields.[2.8B]</a:t>
            </a: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 GRADE SOCIAL STUDIES</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identify ways people can conserve and replenish natural resources.[2.8C]</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 GRADE SOCIAL STUDIES</a:t>
            </a: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explain how work provides income to purchase goods and services.[2.9A]</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 GRADE SOCIAL STUDIES</a:t>
            </a: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smtClean="0"/>
              <a:t>explain the choices people in the U.S. free enterprise system can make about earning, spending, and saving money and where to live and work.[2.9B]</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 GRADE SOCIAL STUDIES</a:t>
            </a:r>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distinguish between producing and consuming.[2.10A]</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 GRADE SOCIAL STUDIES</a:t>
            </a:r>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identify ways in which people are both producers and consumers.[2.10B]</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 GRADE SOCIAL STUDIES</a:t>
            </a:r>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examine the development of a product from a natural resource to a finished product.[2.10C]</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 GRADE SOCIAL STUDIES</a:t>
            </a:r>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identify functions of governments such as establishing order, providing security, and managing conflict.[2.11A]</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 GRADE SOCIAL STUDIES</a:t>
            </a:r>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smtClean="0"/>
              <a:t>identify governmental services in the community such as police and fire protection, libraries, schools, and parks and explain their value to the community.[2.11B]</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 GRADE SOCIAL STUDIES</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describe the order of events by using designations of time periods such as historical and present times.[2.2A]</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 GRADE SOCIAL STUDIES</a:t>
            </a:r>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describe how governments tax citizens to pay for services.[2.11C]</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 GRADE SOCIAL STUDIES</a:t>
            </a:r>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name current public officials, including mayor, governor, and president.[2.12A]</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 GRADE SOCIAL STUDIES</a:t>
            </a:r>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compare the roles of public officials, including mayor, governor, and president.[2.12B]</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 GRADE SOCIAL STUDIES</a:t>
            </a:r>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identify ways that public officials are selected, including election and appointment to office.[2.12C]</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 GRADE SOCIAL STUDIES</a:t>
            </a:r>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smtClean="0"/>
              <a:t>identify how citizens participate in their own governance through staying informed of what public officials are doing, providing input to them, and volunteering to participate in government functions.[2.12D]</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 GRADE SOCIAL STUDIES</a:t>
            </a:r>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7500" lnSpcReduction="20000"/>
          </a:bodyPr>
          <a:lstStyle/>
          <a:p>
            <a:r>
              <a:rPr lang="en-US" dirty="0" smtClean="0"/>
              <a:t>identify characteristics of good citizenship, including truthfulness, justice, equality, respect for oneself and others, responsibility in daily life, and participation in government by educating oneself about the issues, respectfully holding public officials to their word, and voting.[2.13A]</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 GRADE SOCIAL STUDIES</a:t>
            </a:r>
            <a:endParaRPr 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smtClean="0"/>
              <a:t>identify historical figures such as Paul Revere, Abigail Adams, World War II Women </a:t>
            </a:r>
            <a:r>
              <a:rPr lang="en-US" dirty="0" err="1" smtClean="0"/>
              <a:t>Airforce</a:t>
            </a:r>
            <a:r>
              <a:rPr lang="en-US" dirty="0" smtClean="0"/>
              <a:t> Service Pilots (WASPs) and Navajo Code Talkers, and Sojourner Truth who have exemplified good citizenship.[2.13B]</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 GRADE SOCIAL STUDIES</a:t>
            </a:r>
            <a:endParaRPr 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identify other individuals who exemplify good citizenship.[2.13C]</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 GRADE SOCIAL STUDIES</a:t>
            </a:r>
            <a:endParaRPr lang="en-US"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identify ways to actively practice good citizenship, including involvement in community service.[2.13D]</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 GRADE SOCIAL STUDIES</a:t>
            </a:r>
            <a:endParaRPr lang="en-US"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recite the Pledge of Allegiance to the United States Flag and the Pledge to the Texas Flag.[2.14A]</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 GRADE SOCIAL STUDIES</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apply vocabulary related to chronology, including past, present, and future.[2.2B]</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 GRADE SOCIAL STUDIES</a:t>
            </a:r>
            <a:endParaRPr lang="en-US"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identify selected patriotic songs, including "The Star Spangled Banner" and "America the Beautiful".[2.14B]</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 GRADE SOCIAL STUDIES</a:t>
            </a:r>
            <a:endParaRPr lang="en-US"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identify selected symbols such as state and national birds and flowers and patriotic symbols such as the U.S. and Texas flags and Uncle Sam.[2.14C]</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 GRADE SOCIAL STUDIES</a:t>
            </a:r>
            <a:endParaRPr lang="en-US"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smtClean="0"/>
              <a:t>identify how selected customs, symbols, and celebrations reflect an American love of individualism, inventiveness, and freedom.[2.14D]</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 GRADE SOCIAL STUDIES</a:t>
            </a:r>
            <a:endParaRPr lang="en-US"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identify selected stories, poems, statues, paintings, and other examples of the local cultural heritage.[2.15A]</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 GRADE SOCIAL STUDIES</a:t>
            </a:r>
            <a:endParaRPr lang="en-US"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explain the significance of selected stories, poems, statues, paintings, and other examples of the local cultural heritage.[2.15B]</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 GRADE SOCIAL STUDIES</a:t>
            </a:r>
            <a:endParaRPr lang="en-US"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identify the significance of various ethnic and / or cultural celebrations.[2.16A]</a:t>
            </a: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 GRADE SOCIAL STUDIES</a:t>
            </a:r>
            <a:endParaRPr lang="en-US"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compare ethnic and / or cultural celebrations.[2.16B]</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 GRADE SOCIAL STUDIES</a:t>
            </a:r>
            <a:endParaRPr lang="en-US"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describe </a:t>
            </a:r>
            <a:r>
              <a:rPr lang="en-US" dirty="0" smtClean="0"/>
              <a:t>how science and technology change communication, transportation, and </a:t>
            </a:r>
            <a:r>
              <a:rPr lang="en-US" dirty="0" smtClean="0"/>
              <a:t>recreation. [2.17A]</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 GRADE SOCIAL STUDIES</a:t>
            </a:r>
            <a:endParaRPr lang="en-US"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explain </a:t>
            </a:r>
            <a:r>
              <a:rPr lang="en-US" dirty="0" smtClean="0"/>
              <a:t>how science and technology change the ways in which people meet basic </a:t>
            </a:r>
            <a:r>
              <a:rPr lang="en-US" dirty="0" smtClean="0"/>
              <a:t>needs. </a:t>
            </a:r>
            <a:r>
              <a:rPr lang="en-US" smtClean="0"/>
              <a:t>[2.17B]</a:t>
            </a: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 GRADE SOCIAL STUDIES</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create and interpret timelines for events in the past and present.[2.2C]</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 GRADE SOCIAL STUDIES</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smtClean="0"/>
              <a:t>identify several sources of information about a given period or event such as reference materials, biographies, newspapers, and electronic sources.[2.3A]</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 GRADE SOCIAL STUDIES</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describe various evidence of the same time period using primary sources such as photographs, journals, and interviews.[2.3B]</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 GRADE SOCIAL STUDIES</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smtClean="0"/>
              <a:t>identify contributions of historical figures, including </a:t>
            </a:r>
            <a:r>
              <a:rPr lang="en-US" dirty="0" err="1" smtClean="0"/>
              <a:t>Thurgood</a:t>
            </a:r>
            <a:r>
              <a:rPr lang="en-US" dirty="0" smtClean="0"/>
              <a:t> Marshall, Irma Rangel, John Hancock, and Theodore Roosevelt, who have influenced the community, state, and nation.[2.4A]</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 GRADE SOCIAL STUDIES</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92500"/>
          </a:bodyPr>
          <a:lstStyle/>
          <a:p>
            <a:r>
              <a:rPr lang="en-US" dirty="0" smtClean="0"/>
              <a:t>identify historical figures such as Amelia Earhart, W. E. B. </a:t>
            </a:r>
            <a:r>
              <a:rPr lang="en-US" dirty="0" err="1" smtClean="0"/>
              <a:t>DuBois</a:t>
            </a:r>
            <a:r>
              <a:rPr lang="en-US" dirty="0" smtClean="0"/>
              <a:t>, Robert Fulton, and George Washington Carver who have exhibited individualism and inventiveness.[2.4B]</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 GRADE SOCIAL STUDIES</a:t>
            </a:r>
            <a:endParaRPr lang="en-US" dirty="0"/>
          </a:p>
        </p:txBody>
      </p:sp>
    </p:spTree>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78</TotalTime>
  <Words>1319</Words>
  <Application>Microsoft Office PowerPoint</Application>
  <PresentationFormat>On-screen Show (4:3)</PresentationFormat>
  <Paragraphs>145</Paragraphs>
  <Slides>48</Slides>
  <Notes>1</Notes>
  <HiddenSlides>0</HiddenSlides>
  <MMClips>0</MMClips>
  <ScaleCrop>false</ScaleCrop>
  <HeadingPairs>
    <vt:vector size="4" baseType="variant">
      <vt:variant>
        <vt:lpstr>Theme</vt:lpstr>
      </vt:variant>
      <vt:variant>
        <vt:i4>1</vt:i4>
      </vt:variant>
      <vt:variant>
        <vt:lpstr>Slide Titles</vt:lpstr>
      </vt:variant>
      <vt:variant>
        <vt:i4>48</vt:i4>
      </vt:variant>
    </vt:vector>
  </HeadingPairs>
  <TitlesOfParts>
    <vt:vector size="49"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lpstr>Slide 38</vt:lpstr>
      <vt:lpstr>Slide 39</vt:lpstr>
      <vt:lpstr>Slide 40</vt:lpstr>
      <vt:lpstr>Slide 41</vt:lpstr>
      <vt:lpstr>Slide 42</vt:lpstr>
      <vt:lpstr>Slide 43</vt:lpstr>
      <vt:lpstr>Slide 44</vt:lpstr>
      <vt:lpstr>Slide 45</vt:lpstr>
      <vt:lpstr>Slide 46</vt:lpstr>
      <vt:lpstr>Slide 47</vt:lpstr>
      <vt:lpstr>Slide 48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Caviness, Crysten</dc:creator>
  <cp:lastModifiedBy>Internal User</cp:lastModifiedBy>
  <cp:revision>13</cp:revision>
  <dcterms:created xsi:type="dcterms:W3CDTF">2014-10-20T16:17:28Z</dcterms:created>
  <dcterms:modified xsi:type="dcterms:W3CDTF">2014-11-12T20:31:17Z</dcterms:modified>
</cp:coreProperties>
</file>